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5" r:id="rId3"/>
    <p:sldId id="274" r:id="rId4"/>
    <p:sldId id="275" r:id="rId5"/>
    <p:sldId id="301" r:id="rId6"/>
    <p:sldId id="302" r:id="rId7"/>
    <p:sldId id="307" r:id="rId8"/>
    <p:sldId id="295" r:id="rId9"/>
    <p:sldId id="303" r:id="rId10"/>
    <p:sldId id="304" r:id="rId11"/>
    <p:sldId id="309" r:id="rId12"/>
    <p:sldId id="306" r:id="rId13"/>
    <p:sldId id="305" r:id="rId14"/>
    <p:sldId id="30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A0000"/>
    <a:srgbClr val="6C0000"/>
    <a:srgbClr val="CC0000"/>
    <a:srgbClr val="005000"/>
    <a:srgbClr val="007A00"/>
    <a:srgbClr val="194B32"/>
    <a:srgbClr val="006600"/>
    <a:srgbClr val="753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943" autoAdjust="0"/>
  </p:normalViewPr>
  <p:slideViewPr>
    <p:cSldViewPr>
      <p:cViewPr>
        <p:scale>
          <a:sx n="60" d="100"/>
          <a:sy n="60" d="100"/>
        </p:scale>
        <p:origin x="-160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91E24-8577-43E7-9638-B63EE29612B7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6F6B6-4ADF-4606-9526-AE35338270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758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6F6B6-4ADF-4606-9526-AE353382707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6DDDE-3C24-42F7-AD86-2E9235749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5976664" cy="309634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dirty="0" smtClean="0">
                <a:solidFill>
                  <a:srgbClr val="7A0000"/>
                </a:solidFill>
              </a:rPr>
              <a:t>Методическое объединение учителей начальных классов </a:t>
            </a:r>
            <a:r>
              <a:rPr lang="ru-RU" sz="5400" b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BodoniNova" pitchFamily="18" charset="-52"/>
              </a:rPr>
              <a:t>РОСТОК</a:t>
            </a:r>
            <a:endParaRPr lang="ru-RU" sz="5400" b="1" dirty="0">
              <a:ln w="11430"/>
              <a:solidFill>
                <a:srgbClr val="CC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_BodoniNova" pitchFamily="18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4077072"/>
            <a:ext cx="61024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бюджетное общеобразовательное учреждение «Средняя общеобразовательная  школа №6» г. Лениногорска муниципального образования «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Лениногорский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муниципальный район»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Республики Татарстан</a:t>
            </a:r>
            <a:endParaRPr lang="ru-RU" dirty="0"/>
          </a:p>
        </p:txBody>
      </p:sp>
    </p:spTree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136904" cy="257829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6C0000"/>
                </a:solidFill>
                <a:ea typeface="Calibri" pitchFamily="34" charset="0"/>
                <a:cs typeface="Times New Roman" pitchFamily="18" charset="0"/>
              </a:rPr>
              <a:t>Методическая тема ШМО: </a:t>
            </a:r>
            <a:br>
              <a:rPr lang="ru-RU" sz="2800" dirty="0" smtClean="0">
                <a:solidFill>
                  <a:srgbClr val="6C0000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6C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CC0000"/>
                </a:solidFill>
                <a:ea typeface="Calibri" pitchFamily="34" charset="0"/>
                <a:cs typeface="Times New Roman" pitchFamily="18" charset="0"/>
              </a:rPr>
              <a:t>Повышение эффективности и качества образования в начальной школе в условиях реализации  ФГОС НОО</a:t>
            </a:r>
            <a:endParaRPr lang="ru-RU" sz="2800" dirty="0">
              <a:solidFill>
                <a:srgbClr val="CC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4245495" cy="2744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MATRIX\Desktop\отчет\IMG-20220408-WA00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02559"/>
            <a:ext cx="4372744" cy="2425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 spd="slow" advClick="0" advTm="1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85010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Состав методического объединения учителей начальных классов «Росток»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1196753"/>
            <a:ext cx="25202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Орешина Ольга Петровна -</a:t>
            </a:r>
            <a:r>
              <a:rPr lang="ru-RU" b="1" dirty="0" smtClean="0"/>
              <a:t> </a:t>
            </a:r>
            <a:r>
              <a:rPr lang="ru-RU" dirty="0" smtClean="0"/>
              <a:t>руководитель ШМО, учитель первой квалификационной категории, стаж работы 16 лет.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00193" y="1194278"/>
            <a:ext cx="23762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Салахова Наиля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Мингаязовна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– </a:t>
            </a:r>
          </a:p>
          <a:p>
            <a:r>
              <a:rPr lang="ru-RU" dirty="0" smtClean="0"/>
              <a:t>учитель первой квалификационной категории, стаж работы 29  лет.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4869160"/>
            <a:ext cx="2232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Федянина Ангелина Александровна  -</a:t>
            </a:r>
            <a:r>
              <a:rPr lang="ru-RU" dirty="0" smtClean="0"/>
              <a:t>учитель начальных классов, стаж работы 2 года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4869160"/>
            <a:ext cx="24482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Ваганова Надежда Александровна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–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 smtClean="0"/>
              <a:t>учитель первой квалификационной категории, стаж </a:t>
            </a:r>
          </a:p>
          <a:p>
            <a:r>
              <a:rPr lang="ru-RU" dirty="0" smtClean="0"/>
              <a:t>работы 42 года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724128" y="4941168"/>
            <a:ext cx="23042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Ахметова Галина Фёдоровна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– </a:t>
            </a:r>
          </a:p>
          <a:p>
            <a:r>
              <a:rPr lang="ru-RU" dirty="0" smtClean="0"/>
              <a:t>учитель начальных классов, стаж работы 10 лет.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212777"/>
            <a:ext cx="1800200" cy="1350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929" y="3095093"/>
            <a:ext cx="1513977" cy="1846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MATRIX\Desktop\20200901_1242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4278"/>
            <a:ext cx="1548426" cy="1501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673" y="3148338"/>
            <a:ext cx="1504119" cy="1682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73" y="2995713"/>
            <a:ext cx="1314019" cy="1987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1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Состав методического объединения учителей начальных классов «Росток»</a:t>
            </a:r>
            <a:endParaRPr lang="ru-RU" sz="2400" dirty="0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5596" y="3212976"/>
            <a:ext cx="1212034" cy="1616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071623"/>
            <a:ext cx="1296144" cy="1747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6012160" y="4869160"/>
            <a:ext cx="23762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Табакова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Наталья Николаевна – </a:t>
            </a:r>
          </a:p>
          <a:p>
            <a:r>
              <a:rPr lang="ru-RU" dirty="0" smtClean="0"/>
              <a:t>учитель высшей  </a:t>
            </a:r>
          </a:p>
          <a:p>
            <a:r>
              <a:rPr lang="ru-RU" dirty="0" smtClean="0"/>
              <a:t>квалификационной категории, </a:t>
            </a:r>
          </a:p>
          <a:p>
            <a:r>
              <a:rPr lang="ru-RU" dirty="0" smtClean="0"/>
              <a:t>стаж работы  26 лет.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1340768"/>
            <a:ext cx="2664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Заськина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Валентина Павловна-</a:t>
            </a: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/>
              <a:t>учитель первой квалификационной категории, стаж работы 53 года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3" y="4869160"/>
            <a:ext cx="24482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Салимзянова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Лилия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Асхатовна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</a:p>
          <a:p>
            <a:r>
              <a:rPr lang="ru-RU" dirty="0" smtClean="0"/>
              <a:t>учитель первой квалификационной категории, стаж работы 26 лет.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31840" y="4869160"/>
            <a:ext cx="28083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Велюкова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Найля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Тагировна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- </a:t>
            </a:r>
          </a:p>
          <a:p>
            <a:r>
              <a:rPr lang="ru-RU" dirty="0" smtClean="0"/>
              <a:t>учитель первой квалификационной категории, стаж работы </a:t>
            </a:r>
          </a:p>
          <a:p>
            <a:r>
              <a:rPr lang="ru-RU" dirty="0" smtClean="0"/>
              <a:t>23 года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411760" y="1196752"/>
            <a:ext cx="23042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Хохлова Наталья Вячеславовна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ru-RU" dirty="0" smtClean="0"/>
              <a:t>учитель начальных классов , стаж работы  3 года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04" y="1073491"/>
            <a:ext cx="1191426" cy="17981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05" y="3212976"/>
            <a:ext cx="1236818" cy="17017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549" y="1141290"/>
            <a:ext cx="1565715" cy="17330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Темы самообразования учителей начальных классов: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539626"/>
              </p:ext>
            </p:extLst>
          </p:nvPr>
        </p:nvGraphicFramePr>
        <p:xfrm>
          <a:off x="107504" y="692696"/>
          <a:ext cx="8928992" cy="604867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960440"/>
                <a:gridCol w="4968552"/>
              </a:tblGrid>
              <a:tr h="1065718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Салахова Наиля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Мингаязовна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«Формирование функциональной грамотности на уроках математики через работу с разными видами информации»</a:t>
                      </a:r>
                      <a:endParaRPr lang="ru-RU" sz="2000" b="0" dirty="0"/>
                    </a:p>
                  </a:txBody>
                  <a:tcPr/>
                </a:tc>
              </a:tr>
              <a:tr h="1065718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Орешина Ольга Петровна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«Формирование и развитие функциональной грамотности обучающихся на уроках русского языка важнейшее условие повышения качества образования»</a:t>
                      </a:r>
                      <a:endParaRPr lang="ru-RU" sz="2000" dirty="0"/>
                    </a:p>
                  </a:txBody>
                  <a:tcPr/>
                </a:tc>
              </a:tr>
              <a:tr h="1065718">
                <a:tc>
                  <a:txBody>
                    <a:bodyPr/>
                    <a:lstStyle/>
                    <a:p>
                      <a:r>
                        <a:rPr lang="ru-RU" sz="2000" b="1" dirty="0" err="1" smtClean="0"/>
                        <a:t>Табакова</a:t>
                      </a:r>
                      <a:r>
                        <a:rPr lang="ru-RU" sz="2000" b="1" dirty="0" smtClean="0"/>
                        <a:t> Наталья Николаевна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«Формирование читательской грамотности у младших школьников»</a:t>
                      </a:r>
                      <a:endParaRPr lang="ru-RU" sz="2000" dirty="0"/>
                    </a:p>
                  </a:txBody>
                  <a:tcPr/>
                </a:tc>
              </a:tr>
              <a:tr h="1065718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Ваганова Надежда Александровна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«Развитие орфографической зоркости на уроках русского языка и развитие самоконтроля»</a:t>
                      </a:r>
                      <a:endParaRPr lang="ru-RU" sz="2000" dirty="0"/>
                    </a:p>
                  </a:txBody>
                  <a:tcPr/>
                </a:tc>
              </a:tr>
              <a:tr h="1236078">
                <a:tc>
                  <a:txBody>
                    <a:bodyPr/>
                    <a:lstStyle/>
                    <a:p>
                      <a:r>
                        <a:rPr lang="ru-RU" sz="2000" b="1" dirty="0" err="1" smtClean="0"/>
                        <a:t>Заськина</a:t>
                      </a:r>
                      <a:r>
                        <a:rPr lang="ru-RU" sz="2000" b="1" dirty="0" smtClean="0"/>
                        <a:t> Валентина Павловна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«Развитие логического мышления на </a:t>
                      </a:r>
                      <a:r>
                        <a:rPr lang="ru-RU" sz="2000" smtClean="0"/>
                        <a:t>уроках математики»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4113"/>
      </p:ext>
    </p:extLst>
  </p:cSld>
  <p:clrMapOvr>
    <a:masterClrMapping/>
  </p:clrMapOvr>
  <p:transition spd="slow" advClick="0" advTm="1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267004"/>
              </p:ext>
            </p:extLst>
          </p:nvPr>
        </p:nvGraphicFramePr>
        <p:xfrm>
          <a:off x="323528" y="188640"/>
          <a:ext cx="8712968" cy="623608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356484"/>
                <a:gridCol w="4356484"/>
              </a:tblGrid>
              <a:tr h="1310546">
                <a:tc>
                  <a:txBody>
                    <a:bodyPr/>
                    <a:lstStyle/>
                    <a:p>
                      <a:r>
                        <a:rPr lang="ru-RU" dirty="0" smtClean="0"/>
                        <a:t>Хохлова Наталья </a:t>
                      </a:r>
                      <a:r>
                        <a:rPr lang="ru-RU" dirty="0" err="1" smtClean="0"/>
                        <a:t>Вячеслаловна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0" dirty="0" smtClean="0"/>
                        <a:t>«Развитие личности обучающихся на основе освоения метапредметных способностей учебной деятельности»</a:t>
                      </a:r>
                      <a:endParaRPr lang="ru-RU" sz="2000" b="0" dirty="0"/>
                    </a:p>
                  </a:txBody>
                  <a:tcPr/>
                </a:tc>
              </a:tr>
              <a:tr h="993710">
                <a:tc>
                  <a:txBody>
                    <a:bodyPr/>
                    <a:lstStyle/>
                    <a:p>
                      <a:r>
                        <a:rPr lang="ru-RU" sz="2000" b="1" dirty="0" err="1" smtClean="0"/>
                        <a:t>Салимзянова</a:t>
                      </a:r>
                      <a:r>
                        <a:rPr lang="ru-RU" sz="2000" b="1" dirty="0" smtClean="0"/>
                        <a:t> Лилия </a:t>
                      </a:r>
                      <a:r>
                        <a:rPr lang="ru-RU" sz="2000" b="1" dirty="0" err="1" smtClean="0"/>
                        <a:t>Асхатовна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«Развитие учащихся в процессе формирования УУД»</a:t>
                      </a:r>
                      <a:endParaRPr lang="ru-RU" sz="2000" dirty="0"/>
                    </a:p>
                  </a:txBody>
                  <a:tcPr/>
                </a:tc>
              </a:tr>
              <a:tr h="1310546">
                <a:tc>
                  <a:txBody>
                    <a:bodyPr/>
                    <a:lstStyle/>
                    <a:p>
                      <a:r>
                        <a:rPr lang="ru-RU" sz="2000" b="1" dirty="0" err="1" smtClean="0"/>
                        <a:t>Велюкова</a:t>
                      </a:r>
                      <a:r>
                        <a:rPr lang="ru-RU" sz="2000" b="1" dirty="0" smtClean="0"/>
                        <a:t> </a:t>
                      </a:r>
                      <a:r>
                        <a:rPr lang="ru-RU" sz="2000" b="1" dirty="0" err="1" smtClean="0"/>
                        <a:t>Найля</a:t>
                      </a:r>
                      <a:r>
                        <a:rPr lang="ru-RU" sz="2000" b="1" dirty="0" smtClean="0"/>
                        <a:t> </a:t>
                      </a:r>
                      <a:r>
                        <a:rPr lang="ru-RU" sz="2000" b="1" dirty="0" err="1" smtClean="0"/>
                        <a:t>Тагировна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/>
                        <a:t>«Развитие речи с элементами развивающего обучения на уроках русского языка с помощью онлайн тренажёров»</a:t>
                      </a:r>
                      <a:endParaRPr lang="ru-RU" sz="2000" dirty="0"/>
                    </a:p>
                  </a:txBody>
                  <a:tcPr/>
                </a:tc>
              </a:tr>
              <a:tr h="1310546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Ахметова Галина Фёдоровна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«Работа с текстом как основной способ формирования читательской компетентности младших школьников»</a:t>
                      </a:r>
                      <a:endParaRPr lang="ru-RU" sz="2000" dirty="0"/>
                    </a:p>
                  </a:txBody>
                  <a:tcPr/>
                </a:tc>
              </a:tr>
              <a:tr h="1310546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Федянина Ангелина Александровна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«Проектная деятельность, как средство формирования УУД на уроках ИЗО»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631967"/>
      </p:ext>
    </p:extLst>
  </p:cSld>
  <p:clrMapOvr>
    <a:masterClrMapping/>
  </p:clrMapOvr>
  <p:transition spd="slow" advClick="0" advTm="1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128275" cy="5942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MATRIX\Desktop\20220412_1149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719211"/>
            <a:ext cx="3787313" cy="5411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1092163"/>
            <a:ext cx="3524861" cy="5038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MATRIX\Desktop\20220412_1147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92" y="883183"/>
            <a:ext cx="3708461" cy="5083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C:\Users\MATRIX\Desktop\20220412_1146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68760"/>
            <a:ext cx="3519929" cy="5046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" name="Picture 2" descr="C:\Users\MATRIX\Desktop\20220413_1701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47" y="1628800"/>
            <a:ext cx="3118176" cy="45134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50946475"/>
      </p:ext>
    </p:ext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800" y="188640"/>
            <a:ext cx="78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Планы самообразования учителя начальных классов</a:t>
            </a:r>
            <a:r>
              <a:rPr lang="ru-RU" dirty="0"/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Федяниной А.А.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2051" name="Picture 3" descr="C:\Users\MATRIX\Desktop\20220412_1148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59572"/>
            <a:ext cx="8587964" cy="592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272027"/>
      </p:ext>
    </p:extLst>
  </p:cSld>
  <p:clrMapOvr>
    <a:masterClrMapping/>
  </p:clrMapOvr>
  <p:transition spd="slow" advClick="0" advTm="1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Формы самообразования.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endParaRPr lang="ru-RU" sz="28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08343"/>
              </p:ext>
            </p:extLst>
          </p:nvPr>
        </p:nvGraphicFramePr>
        <p:xfrm>
          <a:off x="251520" y="764704"/>
          <a:ext cx="8712966" cy="558998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60239"/>
                <a:gridCol w="4104456"/>
                <a:gridCol w="2448271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ФИО учителя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наименования проблемы темы, курсов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сроки проведения курсов</a:t>
                      </a:r>
                      <a:endParaRPr lang="ru-RU" sz="1600" b="1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Салахова Наиля </a:t>
                      </a:r>
                      <a:r>
                        <a:rPr lang="ru-RU" sz="1600" dirty="0" err="1" smtClean="0"/>
                        <a:t>Мингаязовна</a:t>
                      </a:r>
                      <a:endParaRPr lang="ru-RU" sz="1600" dirty="0" smtClean="0"/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Актуальные проблемы повышения качества начального образования в современных условиях</a:t>
                      </a:r>
                    </a:p>
                    <a:p>
                      <a:pPr algn="just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2021 год</a:t>
                      </a:r>
                      <a:endParaRPr lang="ru-RU" sz="1600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Орешина Ольга Петровна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Инновационные технологии в профессиональной деятельности учителя начальных классов в условиях реализации обновленного ФГОС НОО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2022 год</a:t>
                      </a:r>
                      <a:endParaRPr lang="ru-RU" sz="1600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Табакова</a:t>
                      </a:r>
                      <a:r>
                        <a:rPr lang="ru-RU" sz="1600" dirty="0" smtClean="0"/>
                        <a:t> Наталья Николаевна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Совершенствование профессиональной компетенции учителей начальных классов в условиях реализации ФГОС НОО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2020 год</a:t>
                      </a:r>
                      <a:endParaRPr lang="ru-RU" sz="1600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Ахметова Галина Фёдоровна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Совершенствование профессиональной компетенции учителей начальных классов в условиях реализации ФГОС НОО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2020 год</a:t>
                      </a:r>
                      <a:endParaRPr lang="ru-RU" sz="1600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Велюкова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Найля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Тагировна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Совершенствование профессиональной компетенции учителей начальных классов в условиях реализации ФГОС НОО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2020 год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523814"/>
      </p:ext>
    </p:extLst>
  </p:cSld>
  <p:clrMapOvr>
    <a:masterClrMapping/>
  </p:clrMapOvr>
  <p:transition spd="slow" advClick="0" advTm="1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898969"/>
              </p:ext>
            </p:extLst>
          </p:nvPr>
        </p:nvGraphicFramePr>
        <p:xfrm>
          <a:off x="323528" y="138256"/>
          <a:ext cx="8640960" cy="66751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880320"/>
                <a:gridCol w="3352504"/>
                <a:gridCol w="2408136"/>
              </a:tblGrid>
              <a:tr h="143292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Федянина Ангелина Александровна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Методика достижения предметных и метапредметных результатов обучающихся в соответствии</a:t>
                      </a:r>
                      <a:r>
                        <a:rPr lang="ru-RU" b="0" baseline="0" dirty="0" smtClean="0"/>
                        <a:t> с обновлёнными ФГОС НОО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2022</a:t>
                      </a:r>
                      <a:r>
                        <a:rPr lang="ru-RU" b="0" baseline="0" dirty="0" smtClean="0"/>
                        <a:t> год</a:t>
                      </a:r>
                      <a:endParaRPr lang="ru-RU" b="0" dirty="0"/>
                    </a:p>
                  </a:txBody>
                  <a:tcPr/>
                </a:tc>
              </a:tr>
              <a:tr h="143292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 smtClean="0"/>
                        <a:t>Заськина</a:t>
                      </a:r>
                      <a:r>
                        <a:rPr lang="ru-RU" sz="1600" b="0" dirty="0" smtClean="0"/>
                        <a:t> Валентина Павловна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Методика достижения предметных и метапредметных результатов обучающихся в соответствии с обновлёнными ФГОС НОО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2022 год</a:t>
                      </a:r>
                      <a:endParaRPr lang="ru-RU" b="0" dirty="0"/>
                    </a:p>
                  </a:txBody>
                  <a:tcPr/>
                </a:tc>
              </a:tr>
              <a:tr h="143292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Ваганова Надежда</a:t>
                      </a:r>
                      <a:r>
                        <a:rPr lang="ru-RU" sz="1600" b="0" baseline="0" dirty="0" smtClean="0"/>
                        <a:t> Александровна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Методика достижения предметных и метапредметных результатов обучающихся в соответствии</a:t>
                      </a:r>
                      <a:r>
                        <a:rPr lang="ru-RU" b="0" baseline="0" dirty="0" smtClean="0"/>
                        <a:t> с обновлёнными ФГОС НОО</a:t>
                      </a:r>
                      <a:endParaRPr lang="ru-RU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2022 год</a:t>
                      </a:r>
                      <a:endParaRPr lang="ru-RU" b="0" dirty="0"/>
                    </a:p>
                  </a:txBody>
                  <a:tcPr/>
                </a:tc>
              </a:tr>
              <a:tr h="143292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Хохлова Наталья Вячеславовна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Проектирование ситуационных заданий для обеспечения формирования и оценки функциональной грамотности  младших школьников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2022 год</a:t>
                      </a:r>
                      <a:endParaRPr lang="ru-RU" b="0" dirty="0"/>
                    </a:p>
                  </a:txBody>
                  <a:tcPr/>
                </a:tc>
              </a:tr>
              <a:tr h="821041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 smtClean="0"/>
                        <a:t>Салимзянова</a:t>
                      </a:r>
                      <a:r>
                        <a:rPr lang="ru-RU" sz="1600" b="0" dirty="0" smtClean="0"/>
                        <a:t> Лилия </a:t>
                      </a:r>
                      <a:r>
                        <a:rPr lang="ru-RU" sz="1600" b="0" dirty="0" err="1" smtClean="0"/>
                        <a:t>Асхатовна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Актуальные проблемы повышения качества начального образования в современных условиях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2022 год</a:t>
                      </a:r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428856"/>
      </p:ext>
    </p:extLst>
  </p:cSld>
  <p:clrMapOvr>
    <a:masterClrMapping/>
  </p:clrMapOvr>
  <p:transition spd="slow" advClick="0" advTm="1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83" y="260648"/>
            <a:ext cx="3648405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MATRIX\Desktop\IMG-20220413-WA0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0648"/>
            <a:ext cx="3748675" cy="281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 descr="C:\Users\MATRIX\Desktop\IMG-20220414-WA0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82" y="3180166"/>
            <a:ext cx="3690722" cy="2762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3" name="Picture 5" descr="C:\Users\MATRIX\Desktop\20220414_0906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626" y="3180166"/>
            <a:ext cx="4355453" cy="2762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284615555"/>
      </p:ext>
    </p:ext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13610"/>
            <a:ext cx="2583545" cy="3444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772"/>
            <a:ext cx="2626174" cy="35015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C:\Users\MATRIX\Desktop\IMG-20220411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9" y="4072562"/>
            <a:ext cx="4015245" cy="2308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612" y="3842735"/>
            <a:ext cx="3707565" cy="2780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151" y="293054"/>
            <a:ext cx="2571749" cy="3428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0741960"/>
      </p:ext>
    </p:ext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712968" cy="65973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  <a:p>
            <a:pPr marL="457200" indent="-457200">
              <a:buAutoNum type="arabicPeriod"/>
            </a:pPr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/>
          </a:p>
          <a:p>
            <a:pPr marL="457200" indent="-457200">
              <a:buAutoNum type="arabicPeriod"/>
            </a:pPr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/>
          </a:p>
          <a:p>
            <a:pPr marL="457200" indent="-457200">
              <a:buAutoNum type="arabicPeriod"/>
            </a:pPr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/>
          </a:p>
          <a:p>
            <a:pPr marL="457200" indent="-457200">
              <a:buAutoNum type="arabicPeriod"/>
            </a:pPr>
            <a:endParaRPr lang="ru-RU" sz="2400" dirty="0"/>
          </a:p>
        </p:txBody>
      </p:sp>
      <p:pic>
        <p:nvPicPr>
          <p:cNvPr id="1026" name="Picture 2" descr="C:\Users\MATRIX\Desktop\20220411_2226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24944"/>
            <a:ext cx="2385085" cy="3343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C:\Users\MATRIX\Desktop\Screenshot_20220411-224425_Driv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55556"/>
            <a:ext cx="3096344" cy="67087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0"/>
            <a:ext cx="3577138" cy="2674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MATRIX\Desktop\20220411_2312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2129006"/>
            <a:ext cx="3365001" cy="2821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736" y="4233249"/>
            <a:ext cx="3691905" cy="2589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156" y="3298817"/>
            <a:ext cx="2481996" cy="3510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896" y="1337191"/>
            <a:ext cx="2009699" cy="3187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90416"/>
            <a:ext cx="2222079" cy="3169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MATRIX\Desktop\IMG_20210818_080848_76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89" y="301725"/>
            <a:ext cx="2623219" cy="262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996651"/>
      </p:ext>
    </p:extLst>
  </p:cSld>
  <p:clrMapOvr>
    <a:masterClrMapping/>
  </p:clrMapOvr>
  <p:transition spd="slow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>Интернет ресурсы: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81399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400" dirty="0" smtClean="0"/>
              <a:t>Сайт «Я иду на урок начальной школы»;</a:t>
            </a:r>
          </a:p>
          <a:p>
            <a:pPr>
              <a:buFontTx/>
              <a:buChar char="-"/>
            </a:pPr>
            <a:r>
              <a:rPr lang="ru-RU" sz="2400" dirty="0" smtClean="0"/>
              <a:t>Электронная версия журнала «Начальная школа»;</a:t>
            </a:r>
          </a:p>
          <a:p>
            <a:pPr>
              <a:buFontTx/>
              <a:buChar char="-"/>
            </a:pPr>
            <a:r>
              <a:rPr lang="ru-RU" sz="2400" dirty="0" smtClean="0"/>
              <a:t>Фестиваль педагогических идей «Открытый урок»;</a:t>
            </a:r>
          </a:p>
          <a:p>
            <a:pPr>
              <a:buFontTx/>
              <a:buChar char="-"/>
            </a:pPr>
            <a:r>
              <a:rPr lang="ru-RU" sz="2400" dirty="0" smtClean="0"/>
              <a:t>Методические пособия и рабочие программы учителям начальной школы;</a:t>
            </a:r>
          </a:p>
          <a:p>
            <a:pPr>
              <a:buFontTx/>
              <a:buChar char="-"/>
            </a:pPr>
            <a:r>
              <a:rPr lang="ru-RU" sz="2400" dirty="0" smtClean="0"/>
              <a:t>Сайт «Сообщество взаимопомощи учителей</a:t>
            </a:r>
            <a:r>
              <a:rPr lang="ru-RU" sz="2400" dirty="0" smtClean="0"/>
              <a:t>»;</a:t>
            </a:r>
          </a:p>
          <a:p>
            <a:pPr>
              <a:buFontTx/>
              <a:buChar char="-"/>
            </a:pPr>
            <a:r>
              <a:rPr lang="ru-RU" sz="2400" dirty="0"/>
              <a:t>Федеральный портал «Информационно-коммуникационные технологии в образовании</a:t>
            </a:r>
            <a:r>
              <a:rPr lang="ru-RU" sz="2400" dirty="0" smtClean="0"/>
              <a:t>»;</a:t>
            </a:r>
          </a:p>
          <a:p>
            <a:pPr>
              <a:buFontTx/>
              <a:buChar char="-"/>
            </a:pPr>
            <a:r>
              <a:rPr lang="ru-RU" sz="2400" dirty="0"/>
              <a:t>Газета «Математика» Издательский Дом «Первое сентября</a:t>
            </a:r>
            <a:r>
              <a:rPr lang="ru-RU" sz="2400" dirty="0" smtClean="0"/>
              <a:t>»;</a:t>
            </a:r>
          </a:p>
          <a:p>
            <a:pPr>
              <a:buFontTx/>
              <a:buChar char="-"/>
            </a:pPr>
            <a:r>
              <a:rPr lang="ru-RU" sz="2400" dirty="0"/>
              <a:t>Портал «Музеи России»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56824487"/>
      </p:ext>
    </p:extLst>
  </p:cSld>
  <p:clrMapOvr>
    <a:masterClrMapping/>
  </p:clrMapOvr>
  <p:transition spd="slow" advClick="0" advTm="1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2319</TotalTime>
  <Words>591</Words>
  <Application>Microsoft Office PowerPoint</Application>
  <PresentationFormat>Экран (4:3)</PresentationFormat>
  <Paragraphs>100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Методическое объединение учителей начальных классов РОСТОК</vt:lpstr>
      <vt:lpstr>Методическая тема ШМО:   Повышение эффективности и качества образования в начальной школе в условиях реализации  ФГОС НОО</vt:lpstr>
      <vt:lpstr>Состав методического объединения учителей начальных классов «Росток»</vt:lpstr>
      <vt:lpstr>Состав методического объединения учителей начальных классов «Росток»</vt:lpstr>
      <vt:lpstr>Темы самообразования учителей начальных классов:  </vt:lpstr>
      <vt:lpstr>Презентация PowerPoint</vt:lpstr>
      <vt:lpstr>Презентация PowerPoint</vt:lpstr>
      <vt:lpstr>Презентация PowerPoint</vt:lpstr>
      <vt:lpstr>Формы самообразования.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 ресурсы: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Пользователь Windows</cp:lastModifiedBy>
  <cp:revision>156</cp:revision>
  <dcterms:created xsi:type="dcterms:W3CDTF">2014-08-08T16:01:14Z</dcterms:created>
  <dcterms:modified xsi:type="dcterms:W3CDTF">2022-04-14T16:57:48Z</dcterms:modified>
</cp:coreProperties>
</file>